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DA2-4599-4863-8987-4720C3DCCFA2}" type="datetimeFigureOut">
              <a:rPr lang="sl-SI" smtClean="0"/>
              <a:pPr/>
              <a:t>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E381-02BD-47C9-AC48-C5BD5B665B8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DA2-4599-4863-8987-4720C3DCCFA2}" type="datetimeFigureOut">
              <a:rPr lang="sl-SI" smtClean="0"/>
              <a:pPr/>
              <a:t>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E381-02BD-47C9-AC48-C5BD5B665B8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DA2-4599-4863-8987-4720C3DCCFA2}" type="datetimeFigureOut">
              <a:rPr lang="sl-SI" smtClean="0"/>
              <a:pPr/>
              <a:t>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E381-02BD-47C9-AC48-C5BD5B665B8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DA2-4599-4863-8987-4720C3DCCFA2}" type="datetimeFigureOut">
              <a:rPr lang="sl-SI" smtClean="0"/>
              <a:pPr/>
              <a:t>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E381-02BD-47C9-AC48-C5BD5B665B8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DA2-4599-4863-8987-4720C3DCCFA2}" type="datetimeFigureOut">
              <a:rPr lang="sl-SI" smtClean="0"/>
              <a:pPr/>
              <a:t>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E381-02BD-47C9-AC48-C5BD5B665B8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DA2-4599-4863-8987-4720C3DCCFA2}" type="datetimeFigureOut">
              <a:rPr lang="sl-SI" smtClean="0"/>
              <a:pPr/>
              <a:t>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E381-02BD-47C9-AC48-C5BD5B665B8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DA2-4599-4863-8987-4720C3DCCFA2}" type="datetimeFigureOut">
              <a:rPr lang="sl-SI" smtClean="0"/>
              <a:pPr/>
              <a:t>5.4.2020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E381-02BD-47C9-AC48-C5BD5B665B8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DA2-4599-4863-8987-4720C3DCCFA2}" type="datetimeFigureOut">
              <a:rPr lang="sl-SI" smtClean="0"/>
              <a:pPr/>
              <a:t>5.4.2020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E381-02BD-47C9-AC48-C5BD5B665B8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DA2-4599-4863-8987-4720C3DCCFA2}" type="datetimeFigureOut">
              <a:rPr lang="sl-SI" smtClean="0"/>
              <a:pPr/>
              <a:t>5.4.2020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E381-02BD-47C9-AC48-C5BD5B665B8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DA2-4599-4863-8987-4720C3DCCFA2}" type="datetimeFigureOut">
              <a:rPr lang="sl-SI" smtClean="0"/>
              <a:pPr/>
              <a:t>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E381-02BD-47C9-AC48-C5BD5B665B8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DA2-4599-4863-8987-4720C3DCCFA2}" type="datetimeFigureOut">
              <a:rPr lang="sl-SI" smtClean="0"/>
              <a:pPr/>
              <a:t>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E381-02BD-47C9-AC48-C5BD5B665B8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BCDA2-4599-4863-8987-4720C3DCCFA2}" type="datetimeFigureOut">
              <a:rPr lang="sl-SI" smtClean="0"/>
              <a:pPr/>
              <a:t>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E381-02BD-47C9-AC48-C5BD5B665B8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2071702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NATANČNO SI OGLEJ PRIMERE IN NADALJUJ K NASLEDNJEMU, KO RAZUMEŠ ZAPIS PREJŠNJEGA.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28728" y="3857628"/>
            <a:ext cx="6400800" cy="1752600"/>
          </a:xfrm>
        </p:spPr>
        <p:txBody>
          <a:bodyPr>
            <a:normAutofit/>
          </a:bodyPr>
          <a:lstStyle/>
          <a:p>
            <a:r>
              <a:rPr lang="sl-SI" sz="4000" b="1" dirty="0" smtClean="0">
                <a:solidFill>
                  <a:schemeClr val="accent1">
                    <a:lumMod val="75000"/>
                  </a:schemeClr>
                </a:solidFill>
              </a:rPr>
              <a:t>KAKO RAČUNAMO RAČUNE, V KATERIH JE VEČ ŠTEVIL ?</a:t>
            </a:r>
            <a:endParaRPr lang="sl-SI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Funny Number One 1 Applique Embroidery Design - lunastitche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8997">
            <a:off x="7335616" y="2477840"/>
            <a:ext cx="1285884" cy="1285884"/>
          </a:xfrm>
          <a:prstGeom prst="rect">
            <a:avLst/>
          </a:prstGeom>
          <a:noFill/>
        </p:spPr>
      </p:pic>
      <p:pic>
        <p:nvPicPr>
          <p:cNvPr id="5124" name="Picture 4" descr="Funny cartoon numbers-9 Royalty Free Vector Image"/>
          <p:cNvPicPr>
            <a:picLocks noChangeAspect="1" noChangeArrowheads="1"/>
          </p:cNvPicPr>
          <p:nvPr/>
        </p:nvPicPr>
        <p:blipFill>
          <a:blip r:embed="rId3" cstate="print"/>
          <a:srcRect b="6959"/>
          <a:stretch>
            <a:fillRect/>
          </a:stretch>
        </p:blipFill>
        <p:spPr bwMode="auto">
          <a:xfrm rot="1801025">
            <a:off x="785786" y="2571744"/>
            <a:ext cx="1230771" cy="1212637"/>
          </a:xfrm>
          <a:prstGeom prst="rect">
            <a:avLst/>
          </a:prstGeom>
          <a:noFill/>
        </p:spPr>
      </p:pic>
      <p:pic>
        <p:nvPicPr>
          <p:cNvPr id="5126" name="Picture 6" descr="Clipart Royalty Free Download Funny Of Typegoodies - Numbers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143512"/>
            <a:ext cx="1000132" cy="1468051"/>
          </a:xfrm>
          <a:prstGeom prst="rect">
            <a:avLst/>
          </a:prstGeom>
          <a:noFill/>
        </p:spPr>
      </p:pic>
      <p:pic>
        <p:nvPicPr>
          <p:cNvPr id="5128" name="Picture 8" descr="Free Funny Number Cliparts, Download Free Clip Art, Free Clip Art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08321">
            <a:off x="7554460" y="4936507"/>
            <a:ext cx="1201958" cy="1733529"/>
          </a:xfrm>
          <a:prstGeom prst="rect">
            <a:avLst/>
          </a:prstGeom>
          <a:noFill/>
        </p:spPr>
      </p:pic>
      <p:pic>
        <p:nvPicPr>
          <p:cNvPr id="5130" name="Picture 10" descr="Funny Number Cliparts 3 - 448 X 600 - WebComicms.N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2500306"/>
            <a:ext cx="1066807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</a:rPr>
              <a:t>DOBRODOŠEL PRI KLOBASASTIH RAČUNIH</a:t>
            </a:r>
            <a:endParaRPr lang="sl-S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grada vsebine 3" descr="dog saus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071546"/>
            <a:ext cx="3032124" cy="2025459"/>
          </a:xfrm>
        </p:spPr>
      </p:pic>
      <p:sp>
        <p:nvSpPr>
          <p:cNvPr id="5" name="PoljeZBesedilom 4"/>
          <p:cNvSpPr txBox="1"/>
          <p:nvPr/>
        </p:nvSpPr>
        <p:spPr>
          <a:xfrm>
            <a:off x="714348" y="3000372"/>
            <a:ext cx="80010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HOV. PRAVILO RAČUNANJA JE:</a:t>
            </a:r>
          </a:p>
          <a:p>
            <a:r>
              <a:rPr lang="sl-SI" sz="3600" b="1" dirty="0" smtClean="0"/>
              <a:t>NAJPREJ IZRAČUNAJ PRVI DVE ŠTEVILI V RAČUNU, POD NJIJU NARIŠI SKODELICO IN VANJO VPIŠI REZULTAT. K TEMU DELNEMU REZULTATU PRIŠTEJ ALI ODŠTEJ TRETJE ŠTEVILO. </a:t>
            </a:r>
          </a:p>
          <a:p>
            <a:endParaRPr lang="sl-SI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k 1"/>
          <p:cNvSpPr/>
          <p:nvPr/>
        </p:nvSpPr>
        <p:spPr>
          <a:xfrm rot="7285157">
            <a:off x="1660735" y="1812396"/>
            <a:ext cx="3389664" cy="2947456"/>
          </a:xfrm>
          <a:prstGeom prst="arc">
            <a:avLst>
              <a:gd name="adj1" fmla="val 16200000"/>
              <a:gd name="adj2" fmla="val 1966599"/>
            </a:avLst>
          </a:prstGeom>
          <a:ln w="38100">
            <a:solidFill>
              <a:schemeClr val="tx1">
                <a:alpha val="8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Lok 3"/>
          <p:cNvSpPr/>
          <p:nvPr/>
        </p:nvSpPr>
        <p:spPr>
          <a:xfrm rot="7136287">
            <a:off x="672197" y="4751425"/>
            <a:ext cx="2133505" cy="1814994"/>
          </a:xfrm>
          <a:prstGeom prst="arc">
            <a:avLst>
              <a:gd name="adj1" fmla="val 16200000"/>
              <a:gd name="adj2" fmla="val 1499098"/>
            </a:avLst>
          </a:prstGeom>
          <a:ln w="44450">
            <a:solidFill>
              <a:schemeClr val="tx1">
                <a:alpha val="8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DIŠAVE in AROME - Apple (jabolko) aroma za balzame za ustnic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1143008" cy="1306008"/>
          </a:xfrm>
          <a:prstGeom prst="rect">
            <a:avLst/>
          </a:prstGeom>
          <a:noFill/>
        </p:spPr>
      </p:pic>
      <p:pic>
        <p:nvPicPr>
          <p:cNvPr id="7" name="Picture 2" descr="DIŠAVE in AROME - Apple (jabolko) aroma za balzame za ustnic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1143008" cy="1306008"/>
          </a:xfrm>
          <a:prstGeom prst="rect">
            <a:avLst/>
          </a:prstGeom>
          <a:noFill/>
        </p:spPr>
      </p:pic>
      <p:pic>
        <p:nvPicPr>
          <p:cNvPr id="8" name="Picture 2" descr="DIŠAVE in AROME - Apple (jabolko) aroma za balzame za ustnic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1143008" cy="1306008"/>
          </a:xfrm>
          <a:prstGeom prst="rect">
            <a:avLst/>
          </a:prstGeom>
          <a:noFill/>
        </p:spPr>
      </p:pic>
      <p:pic>
        <p:nvPicPr>
          <p:cNvPr id="9" name="Picture 2" descr="DIŠAVE in AROME - Apple (jabolko) aroma za balzame za ustnic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42918"/>
            <a:ext cx="1143008" cy="1306008"/>
          </a:xfrm>
          <a:prstGeom prst="rect">
            <a:avLst/>
          </a:prstGeom>
          <a:noFill/>
        </p:spPr>
      </p:pic>
      <p:pic>
        <p:nvPicPr>
          <p:cNvPr id="1028" name="Picture 4" descr="Svet24.si - Kje do najcenejših češenj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752422"/>
            <a:ext cx="1928826" cy="1962329"/>
          </a:xfrm>
          <a:prstGeom prst="rect">
            <a:avLst/>
          </a:prstGeom>
          <a:noFill/>
        </p:spPr>
      </p:pic>
      <p:pic>
        <p:nvPicPr>
          <p:cNvPr id="11" name="Picture 4" descr="Svet24.si - Kje do najcenejših češenj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02" y="1904822"/>
            <a:ext cx="1928826" cy="1962329"/>
          </a:xfrm>
          <a:prstGeom prst="rect">
            <a:avLst/>
          </a:prstGeom>
          <a:noFill/>
        </p:spPr>
      </p:pic>
      <p:pic>
        <p:nvPicPr>
          <p:cNvPr id="12" name="Picture 4" descr="Svet24.si - Kje do najcenejših češenj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785794"/>
            <a:ext cx="1928826" cy="1962329"/>
          </a:xfrm>
          <a:prstGeom prst="rect">
            <a:avLst/>
          </a:prstGeom>
          <a:noFill/>
        </p:spPr>
      </p:pic>
      <p:pic>
        <p:nvPicPr>
          <p:cNvPr id="13" name="Picture 4" descr="Svet24.si - Kje do najcenejših češenj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1928826" cy="1962329"/>
          </a:xfrm>
          <a:prstGeom prst="rect">
            <a:avLst/>
          </a:prstGeom>
          <a:noFill/>
        </p:spPr>
      </p:pic>
      <p:pic>
        <p:nvPicPr>
          <p:cNvPr id="1030" name="Picture 6" descr="Ameriška borovnica (Vaccinium Cory Brigita Blue) - agronet.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214422"/>
            <a:ext cx="1857388" cy="1316323"/>
          </a:xfrm>
          <a:prstGeom prst="rect">
            <a:avLst/>
          </a:prstGeom>
          <a:noFill/>
        </p:spPr>
      </p:pic>
      <p:sp>
        <p:nvSpPr>
          <p:cNvPr id="15" name="PoljeZBesedilom 14"/>
          <p:cNvSpPr txBox="1"/>
          <p:nvPr/>
        </p:nvSpPr>
        <p:spPr>
          <a:xfrm>
            <a:off x="5929322" y="1285860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/>
              <a:t>+</a:t>
            </a:r>
            <a:endParaRPr lang="sl-SI" sz="60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2928926" y="1571612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/>
              <a:t>+</a:t>
            </a:r>
            <a:endParaRPr lang="sl-SI" sz="60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357158" y="492919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 smtClean="0"/>
              <a:t>4 + 3 + 3 = 7 + 3 = 10</a:t>
            </a:r>
            <a:endParaRPr lang="sl-SI" sz="72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1285852" y="5842337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/>
              <a:t>7</a:t>
            </a:r>
            <a:endParaRPr lang="sl-SI" sz="6000" dirty="0"/>
          </a:p>
        </p:txBody>
      </p:sp>
      <p:cxnSp>
        <p:nvCxnSpPr>
          <p:cNvPr id="20" name="Ukrivljen konektor 19"/>
          <p:cNvCxnSpPr/>
          <p:nvPr/>
        </p:nvCxnSpPr>
        <p:spPr>
          <a:xfrm flipV="1">
            <a:off x="2214546" y="5929330"/>
            <a:ext cx="857256" cy="64294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2571736" y="3714752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/>
              <a:t> </a:t>
            </a:r>
            <a:r>
              <a:rPr lang="sl-SI" sz="5400" b="1" dirty="0" smtClean="0"/>
              <a:t> 7</a:t>
            </a:r>
            <a:endParaRPr lang="sl-SI" sz="5400" b="1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714348" y="214290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KOLIKO JE VSEH SADEŽEV SKUPAJ ?</a:t>
            </a:r>
            <a:endParaRPr lang="sl-SI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bačna Grosist &gt; Sales program &gt; Consumer goods &gt; Sweet progra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1357322" cy="1163419"/>
          </a:xfrm>
          <a:prstGeom prst="rect">
            <a:avLst/>
          </a:prstGeom>
          <a:noFill/>
        </p:spPr>
      </p:pic>
      <p:pic>
        <p:nvPicPr>
          <p:cNvPr id="15364" name="Picture 4" descr="Tobačna Grosist &gt; Sales program &gt; Consumer goods &gt; Sweet progra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1487467" cy="1274972"/>
          </a:xfrm>
          <a:prstGeom prst="rect">
            <a:avLst/>
          </a:prstGeom>
          <a:noFill/>
        </p:spPr>
      </p:pic>
      <p:pic>
        <p:nvPicPr>
          <p:cNvPr id="15368" name="Picture 8" descr="BALA FINI AROS MO.100g - Delivery - Parque da Mooca - Son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643050"/>
            <a:ext cx="1214446" cy="1214447"/>
          </a:xfrm>
          <a:prstGeom prst="rect">
            <a:avLst/>
          </a:prstGeom>
          <a:noFill/>
        </p:spPr>
      </p:pic>
      <p:pic>
        <p:nvPicPr>
          <p:cNvPr id="15370" name="Picture 10" descr="Zeliščni izdelki Ricola – bonboni, dražeji in čaji | Rico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071546"/>
            <a:ext cx="1428760" cy="1428760"/>
          </a:xfrm>
          <a:prstGeom prst="rect">
            <a:avLst/>
          </a:prstGeom>
          <a:noFill/>
        </p:spPr>
      </p:pic>
      <p:pic>
        <p:nvPicPr>
          <p:cNvPr id="15372" name="Picture 12" descr="Zeliščni izdelki Ricola – bonboni, dražeji in čaji | Rico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00174"/>
            <a:ext cx="1500174" cy="1500174"/>
          </a:xfrm>
          <a:prstGeom prst="rect">
            <a:avLst/>
          </a:prstGeom>
          <a:noFill/>
        </p:spPr>
      </p:pic>
      <p:pic>
        <p:nvPicPr>
          <p:cNvPr id="15374" name="Picture 14" descr="Zeliščni izdelki Ricola – bonboni, dražeji in čaji | Rico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14422"/>
            <a:ext cx="1500198" cy="1500198"/>
          </a:xfrm>
          <a:prstGeom prst="rect">
            <a:avLst/>
          </a:prstGeom>
          <a:noFill/>
        </p:spPr>
      </p:pic>
      <p:sp>
        <p:nvSpPr>
          <p:cNvPr id="9" name="Lok 8"/>
          <p:cNvSpPr/>
          <p:nvPr/>
        </p:nvSpPr>
        <p:spPr>
          <a:xfrm rot="8179192">
            <a:off x="567062" y="1961580"/>
            <a:ext cx="2868912" cy="2791964"/>
          </a:xfrm>
          <a:prstGeom prst="arc">
            <a:avLst/>
          </a:prstGeom>
          <a:ln w="63500">
            <a:solidFill>
              <a:schemeClr val="tx1">
                <a:alpha val="8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1071538" y="2928934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/>
              <a:t>2  +  1  +  3  = 6</a:t>
            </a:r>
            <a:endParaRPr lang="sl-SI" sz="60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643042" y="3857628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/>
              <a:t>3</a:t>
            </a:r>
            <a:endParaRPr lang="sl-SI" sz="6000" dirty="0"/>
          </a:p>
        </p:txBody>
      </p:sp>
      <p:cxnSp>
        <p:nvCxnSpPr>
          <p:cNvPr id="13" name="Ukrivljen konektor 12"/>
          <p:cNvCxnSpPr/>
          <p:nvPr/>
        </p:nvCxnSpPr>
        <p:spPr>
          <a:xfrm rot="5400000" flipH="1" flipV="1">
            <a:off x="3143240" y="3786190"/>
            <a:ext cx="928694" cy="928694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642910" y="21429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KOLIKO VREČK BONBONOV LAHKO KUPIŠ V PEKARNI ?</a:t>
            </a:r>
            <a:endParaRPr lang="sl-SI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cept: Čokoladne tortice - Kulinarika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28" name="AutoShape 4" descr="Recept: Čokoladne tortice - Kulinarika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30" name="AutoShape 6" descr="Recept: Čokoladne tortice - Kulinarika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2" name="Picture 8" descr="Jagodne tortice - Andrejči Slaščiča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357718" cy="2375724"/>
          </a:xfrm>
          <a:prstGeom prst="rect">
            <a:avLst/>
          </a:prstGeom>
          <a:noFill/>
        </p:spPr>
      </p:pic>
      <p:pic>
        <p:nvPicPr>
          <p:cNvPr id="1034" name="Picture 10" descr="Mickey Mouse Cupcake tortice z NUTELLO® - Nut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143372" cy="3107529"/>
          </a:xfrm>
          <a:prstGeom prst="rect">
            <a:avLst/>
          </a:prstGeom>
          <a:noFill/>
        </p:spPr>
      </p:pic>
      <p:cxnSp>
        <p:nvCxnSpPr>
          <p:cNvPr id="8" name="Raven konektor 7"/>
          <p:cNvCxnSpPr/>
          <p:nvPr/>
        </p:nvCxnSpPr>
        <p:spPr>
          <a:xfrm rot="5400000" flipH="1" flipV="1">
            <a:off x="2893207" y="1321579"/>
            <a:ext cx="1928826" cy="857256"/>
          </a:xfrm>
          <a:prstGeom prst="line">
            <a:avLst/>
          </a:prstGeom>
          <a:ln w="133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785786" y="3357562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SLAŠČIČARKA NELI JE NAJPREJ SPEKLA ZA GOSTE JAGODNE KOLAČKE. ENEGA JE POJEDLA, NATO JE SPEKLA ŠE ČOKOLADNE KOLAČKE. KOLIKO KOLAČKOV PRODAJA ?</a:t>
            </a:r>
          </a:p>
          <a:p>
            <a:endParaRPr lang="sl-SI" sz="2400" b="1" dirty="0" smtClean="0"/>
          </a:p>
          <a:p>
            <a:r>
              <a:rPr lang="sl-SI" sz="2400" b="1" dirty="0" smtClean="0"/>
              <a:t>      </a:t>
            </a:r>
            <a:r>
              <a:rPr lang="sl-SI" sz="3600" b="1" dirty="0" smtClean="0"/>
              <a:t>4  -   1    +    6   =   3  +  6  =   9</a:t>
            </a:r>
          </a:p>
          <a:p>
            <a:endParaRPr lang="sl-SI" sz="3600" b="1" dirty="0" smtClean="0"/>
          </a:p>
          <a:p>
            <a:endParaRPr lang="sl-SI" sz="2400" b="1" dirty="0"/>
          </a:p>
        </p:txBody>
      </p:sp>
      <p:sp>
        <p:nvSpPr>
          <p:cNvPr id="10" name="Lok 9"/>
          <p:cNvSpPr/>
          <p:nvPr/>
        </p:nvSpPr>
        <p:spPr>
          <a:xfrm rot="8179192">
            <a:off x="567061" y="3461754"/>
            <a:ext cx="2868912" cy="2791964"/>
          </a:xfrm>
          <a:prstGeom prst="arc">
            <a:avLst/>
          </a:prstGeom>
          <a:ln w="50800">
            <a:solidFill>
              <a:schemeClr val="tx1">
                <a:alpha val="8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1714480" y="542926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3</a:t>
            </a:r>
            <a:endParaRPr lang="sl-SI" sz="3600" b="1" dirty="0"/>
          </a:p>
        </p:txBody>
      </p:sp>
      <p:cxnSp>
        <p:nvCxnSpPr>
          <p:cNvPr id="13" name="Ukrivljen konektor 12"/>
          <p:cNvCxnSpPr/>
          <p:nvPr/>
        </p:nvCxnSpPr>
        <p:spPr>
          <a:xfrm flipV="1">
            <a:off x="2500298" y="5357826"/>
            <a:ext cx="1214446" cy="642942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LORENS - BUTIK PUNČKE ZA PUNČKE, spletna trgovina s punčkami i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857520" cy="2588097"/>
          </a:xfrm>
          <a:prstGeom prst="rect">
            <a:avLst/>
          </a:prstGeom>
          <a:noFill/>
        </p:spPr>
      </p:pic>
      <p:pic>
        <p:nvPicPr>
          <p:cNvPr id="19460" name="Picture 4" descr="CONCI 36 cm, mehka punčka - BUTIK PUNČKE ZA PUNČKE, spletn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85728"/>
            <a:ext cx="1643074" cy="2488917"/>
          </a:xfrm>
          <a:prstGeom prst="rect">
            <a:avLst/>
          </a:prstGeom>
          <a:noFill/>
        </p:spPr>
      </p:pic>
      <p:sp>
        <p:nvSpPr>
          <p:cNvPr id="19462" name="AutoShape 6" descr="Tudi v Sloveniji bomo dobili Gorjuss... - Punčke za Punčk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9464" name="AutoShape 8" descr="Tudi v Sloveniji bomo dobili Gorjuss... - Punčke za Punčk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9466" name="AutoShape 10" descr="Lady Bird, 49,90 eur - Punčke za Punčk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9468" name="AutoShape 12" descr="Punčka Bambolina Boutique - 30 cm | Baby Center Sloven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9470" name="AutoShape 14" descr="Punčka Bambolina Boutique - 30 cm | Baby Center Sloven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9472" name="Picture 16" descr="PUNČKA (32 CM) CRISTI PAOLA REINA"/>
          <p:cNvPicPr>
            <a:picLocks noChangeAspect="1" noChangeArrowheads="1"/>
          </p:cNvPicPr>
          <p:nvPr/>
        </p:nvPicPr>
        <p:blipFill>
          <a:blip r:embed="rId4" cstate="print"/>
          <a:srcRect l="26079" r="15496"/>
          <a:stretch>
            <a:fillRect/>
          </a:stretch>
        </p:blipFill>
        <p:spPr bwMode="auto">
          <a:xfrm>
            <a:off x="4714876" y="357166"/>
            <a:ext cx="1434399" cy="2455265"/>
          </a:xfrm>
          <a:prstGeom prst="rect">
            <a:avLst/>
          </a:prstGeom>
          <a:noFill/>
        </p:spPr>
      </p:pic>
      <p:pic>
        <p:nvPicPr>
          <p:cNvPr id="19474" name="Picture 18" descr="Lutka fantek Sasha v pleteni obleki 38cm nakupovanje v IgračeShop"/>
          <p:cNvPicPr>
            <a:picLocks noChangeAspect="1" noChangeArrowheads="1"/>
          </p:cNvPicPr>
          <p:nvPr/>
        </p:nvPicPr>
        <p:blipFill>
          <a:blip r:embed="rId5" cstate="print"/>
          <a:srcRect l="13500" r="16500"/>
          <a:stretch>
            <a:fillRect/>
          </a:stretch>
        </p:blipFill>
        <p:spPr bwMode="auto">
          <a:xfrm>
            <a:off x="7358082" y="357166"/>
            <a:ext cx="1600216" cy="2286016"/>
          </a:xfrm>
          <a:prstGeom prst="rect">
            <a:avLst/>
          </a:prstGeom>
          <a:noFill/>
        </p:spPr>
      </p:pic>
      <p:pic>
        <p:nvPicPr>
          <p:cNvPr id="19476" name="Picture 20" descr="Lutka fantek Kristian v pleteni obleki 42cm nakupovanje v IgračeSh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928802"/>
            <a:ext cx="2000264" cy="2071670"/>
          </a:xfrm>
          <a:prstGeom prst="rect">
            <a:avLst/>
          </a:prstGeom>
          <a:noFill/>
        </p:spPr>
      </p:pic>
      <p:sp>
        <p:nvSpPr>
          <p:cNvPr id="12" name="PoljeZBesedilom 11"/>
          <p:cNvSpPr txBox="1"/>
          <p:nvPr/>
        </p:nvSpPr>
        <p:spPr>
          <a:xfrm>
            <a:off x="571472" y="3786190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NA PREDSTAVO SO PRIŠLE PUNČKE IN FANTKI. ENO PUNČKO JE ZAČEL BOLETI TREBUH IN JE ODŠLA DOMOV. KOLIKO OTROK SI JE OGLEDALO PREDSTAVO ?</a:t>
            </a:r>
          </a:p>
          <a:p>
            <a:endParaRPr lang="sl-SI" sz="2400" b="1" dirty="0" smtClean="0"/>
          </a:p>
          <a:p>
            <a:pPr marL="742950" indent="-742950">
              <a:buAutoNum type="arabicPlain" startAt="4"/>
            </a:pPr>
            <a:r>
              <a:rPr lang="sl-SI" sz="3600" b="1" dirty="0" smtClean="0"/>
              <a:t>+   2   -   1  =  5</a:t>
            </a:r>
          </a:p>
          <a:p>
            <a:pPr marL="742950" indent="-742950">
              <a:buAutoNum type="arabicPlain" startAt="4"/>
            </a:pPr>
            <a:endParaRPr lang="sl-SI" sz="3600" b="1" dirty="0"/>
          </a:p>
        </p:txBody>
      </p:sp>
      <p:sp>
        <p:nvSpPr>
          <p:cNvPr id="13" name="Lok 12"/>
          <p:cNvSpPr/>
          <p:nvPr/>
        </p:nvSpPr>
        <p:spPr>
          <a:xfrm rot="8179192">
            <a:off x="66963" y="3890406"/>
            <a:ext cx="2868912" cy="2791964"/>
          </a:xfrm>
          <a:prstGeom prst="arc">
            <a:avLst/>
          </a:prstGeom>
          <a:ln w="63500">
            <a:solidFill>
              <a:schemeClr val="tx1">
                <a:alpha val="8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5" name="Ukrivljen konektor 14"/>
          <p:cNvCxnSpPr/>
          <p:nvPr/>
        </p:nvCxnSpPr>
        <p:spPr>
          <a:xfrm rot="5400000" flipH="1" flipV="1">
            <a:off x="2500298" y="5857892"/>
            <a:ext cx="642942" cy="500066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1142976" y="5929330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6</a:t>
            </a:r>
            <a:endParaRPr lang="sl-SI" sz="3600" b="1" dirty="0"/>
          </a:p>
        </p:txBody>
      </p:sp>
      <p:cxnSp>
        <p:nvCxnSpPr>
          <p:cNvPr id="17" name="Raven konektor 16"/>
          <p:cNvCxnSpPr/>
          <p:nvPr/>
        </p:nvCxnSpPr>
        <p:spPr>
          <a:xfrm rot="5400000" flipH="1" flipV="1">
            <a:off x="1321571" y="1035827"/>
            <a:ext cx="1928826" cy="857256"/>
          </a:xfrm>
          <a:prstGeom prst="line">
            <a:avLst/>
          </a:prstGeom>
          <a:ln w="133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Yogi.si. Okrasni magneti TOURING MOTOR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3429000" cy="3429000"/>
          </a:xfrm>
          <a:prstGeom prst="rect">
            <a:avLst/>
          </a:prstGeom>
          <a:noFill/>
        </p:spPr>
      </p:pic>
      <p:pic>
        <p:nvPicPr>
          <p:cNvPr id="18436" name="Picture 4" descr="Yogi.si. Okrasni magneti TOURING MOTOR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3429024" cy="3429024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928662" y="3071810"/>
            <a:ext cx="7500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MOTORISTI SO SE ZBRALI NA VSAKOLETNEM SREČANJU. DOMOV STA SE NAJPREJ ODPELJALA OBA ZELENA IN EN RUMEN MOTORIST.  </a:t>
            </a:r>
          </a:p>
          <a:p>
            <a:endParaRPr lang="sl-SI" dirty="0" smtClean="0"/>
          </a:p>
          <a:p>
            <a:pPr marL="342900" indent="-342900">
              <a:buAutoNum type="arabicPlain" startAt="8"/>
            </a:pPr>
            <a:r>
              <a:rPr lang="sl-SI" sz="3600" b="1" dirty="0" smtClean="0"/>
              <a:t>-  2  -   1  =  6  -  1  =  5</a:t>
            </a:r>
          </a:p>
          <a:p>
            <a:pPr marL="342900" indent="-342900">
              <a:buAutoNum type="arabicPlain" startAt="8"/>
            </a:pPr>
            <a:endParaRPr lang="sl-SI" sz="3600" b="1" dirty="0" smtClean="0"/>
          </a:p>
          <a:p>
            <a:pPr marL="342900" indent="-342900"/>
            <a:r>
              <a:rPr lang="sl-SI" dirty="0" smtClean="0"/>
              <a:t>  </a:t>
            </a:r>
            <a:endParaRPr lang="sl-SI" dirty="0"/>
          </a:p>
        </p:txBody>
      </p:sp>
      <p:sp>
        <p:nvSpPr>
          <p:cNvPr id="5" name="Lok 4"/>
          <p:cNvSpPr/>
          <p:nvPr/>
        </p:nvSpPr>
        <p:spPr>
          <a:xfrm rot="6472652">
            <a:off x="742584" y="4280044"/>
            <a:ext cx="734419" cy="1644996"/>
          </a:xfrm>
          <a:prstGeom prst="arc">
            <a:avLst/>
          </a:prstGeom>
          <a:ln>
            <a:solidFill>
              <a:schemeClr val="tx1">
                <a:alpha val="8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1142976" y="4429132"/>
            <a:ext cx="714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    6</a:t>
            </a:r>
            <a:endParaRPr lang="sl-SI" sz="3200" b="1" dirty="0"/>
          </a:p>
        </p:txBody>
      </p:sp>
      <p:cxnSp>
        <p:nvCxnSpPr>
          <p:cNvPr id="8" name="Ukrivljen konektor 7"/>
          <p:cNvCxnSpPr/>
          <p:nvPr/>
        </p:nvCxnSpPr>
        <p:spPr>
          <a:xfrm rot="5400000" flipH="1" flipV="1">
            <a:off x="2035951" y="4964917"/>
            <a:ext cx="571504" cy="500066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konektor 9"/>
          <p:cNvCxnSpPr/>
          <p:nvPr/>
        </p:nvCxnSpPr>
        <p:spPr>
          <a:xfrm rot="5400000" flipH="1" flipV="1">
            <a:off x="2964645" y="821513"/>
            <a:ext cx="1071570" cy="10001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konektor 10"/>
          <p:cNvCxnSpPr/>
          <p:nvPr/>
        </p:nvCxnSpPr>
        <p:spPr>
          <a:xfrm rot="5400000" flipH="1" flipV="1">
            <a:off x="6822297" y="821513"/>
            <a:ext cx="1071570" cy="10001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 rot="5400000" flipH="1" flipV="1">
            <a:off x="6893735" y="1964521"/>
            <a:ext cx="1071570" cy="10001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loni MALI barvni, 100 kos Cena 6,48 € za Zavitek"/>
          <p:cNvPicPr>
            <a:picLocks noChangeAspect="1" noChangeArrowheads="1"/>
          </p:cNvPicPr>
          <p:nvPr/>
        </p:nvPicPr>
        <p:blipFill>
          <a:blip r:embed="rId2" cstate="print"/>
          <a:srcRect l="369" t="13287" r="369" b="13656"/>
          <a:stretch>
            <a:fillRect/>
          </a:stretch>
        </p:blipFill>
        <p:spPr bwMode="auto">
          <a:xfrm>
            <a:off x="1785918" y="1428736"/>
            <a:ext cx="6027433" cy="3361846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571472" y="214290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NA ZABAVI SO OBESILI BALONE. SREDI IGRE JE POČIL VIJOLIČNI BALON, OB KONCU IGRE PA ŠE OBA RDEČA BALONA. KOLIKO BALONOV ŠE VISI ?</a:t>
            </a:r>
            <a:endParaRPr lang="sl-SI" sz="28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214546" y="4714884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/>
              <a:t>10   -   1   -    2   =   7</a:t>
            </a:r>
            <a:endParaRPr lang="sl-SI" sz="4400" b="1" dirty="0"/>
          </a:p>
        </p:txBody>
      </p:sp>
      <p:sp>
        <p:nvSpPr>
          <p:cNvPr id="5" name="Lok 4"/>
          <p:cNvSpPr/>
          <p:nvPr/>
        </p:nvSpPr>
        <p:spPr>
          <a:xfrm rot="8179192">
            <a:off x="1852914" y="3461754"/>
            <a:ext cx="2868912" cy="2791964"/>
          </a:xfrm>
          <a:prstGeom prst="arc">
            <a:avLst/>
          </a:prstGeom>
          <a:ln w="63500">
            <a:solidFill>
              <a:schemeClr val="tx1">
                <a:alpha val="8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6" name="Ukrivljen konektor 5"/>
          <p:cNvCxnSpPr/>
          <p:nvPr/>
        </p:nvCxnSpPr>
        <p:spPr>
          <a:xfrm flipV="1">
            <a:off x="4071934" y="5500702"/>
            <a:ext cx="1285884" cy="642942"/>
          </a:xfrm>
          <a:prstGeom prst="curvedConnector3">
            <a:avLst>
              <a:gd name="adj1" fmla="val 48906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3071802" y="5429264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 smtClean="0"/>
              <a:t>9</a:t>
            </a:r>
            <a:endParaRPr lang="sl-SI" sz="4800" b="1" dirty="0"/>
          </a:p>
        </p:txBody>
      </p:sp>
      <p:cxnSp>
        <p:nvCxnSpPr>
          <p:cNvPr id="11" name="Raven konektor 10"/>
          <p:cNvCxnSpPr/>
          <p:nvPr/>
        </p:nvCxnSpPr>
        <p:spPr>
          <a:xfrm rot="5400000" flipH="1" flipV="1">
            <a:off x="4107653" y="3321843"/>
            <a:ext cx="1071570" cy="10001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 rot="5400000" flipH="1" flipV="1">
            <a:off x="4786314" y="1857364"/>
            <a:ext cx="714380" cy="7143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konektor 12"/>
          <p:cNvCxnSpPr/>
          <p:nvPr/>
        </p:nvCxnSpPr>
        <p:spPr>
          <a:xfrm rot="5400000" flipH="1" flipV="1">
            <a:off x="3750463" y="2107397"/>
            <a:ext cx="714380" cy="6429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143240" y="1285860"/>
            <a:ext cx="5357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VERJAMEM, DA SI USPEŠNO POTOVAL SKOZI KLOBASASTE RAČUNE, OZIROMA SESTAVLJENE RAČUNE, KOT JIH PRAVILNO IMENUJEMO. </a:t>
            </a:r>
            <a:endParaRPr lang="sl-SI" sz="2800" dirty="0"/>
          </a:p>
        </p:txBody>
      </p:sp>
      <p:sp>
        <p:nvSpPr>
          <p:cNvPr id="3" name="Ovalni oblaček 2"/>
          <p:cNvSpPr/>
          <p:nvPr/>
        </p:nvSpPr>
        <p:spPr>
          <a:xfrm rot="812785">
            <a:off x="2100328" y="729297"/>
            <a:ext cx="6685069" cy="385591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1506" name="Picture 2" descr="American Kennel Cl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14752"/>
            <a:ext cx="2608830" cy="2947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257</Words>
  <Application>Microsoft Office PowerPoint</Application>
  <PresentationFormat>Diaprojekcija na zaslonu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NATANČNO SI OGLEJ PRIMERE IN NADALJUJ K NASLEDNJEMU, KO RAZUMEŠ ZAPIS PREJŠNJEGA.</vt:lpstr>
      <vt:lpstr>DOBRODOŠEL PRI KLOBASASTIH RAČUNIH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Vlado</dc:creator>
  <cp:lastModifiedBy>Vlado</cp:lastModifiedBy>
  <cp:revision>13</cp:revision>
  <dcterms:created xsi:type="dcterms:W3CDTF">2020-04-02T17:50:14Z</dcterms:created>
  <dcterms:modified xsi:type="dcterms:W3CDTF">2020-04-05T19:01:12Z</dcterms:modified>
</cp:coreProperties>
</file>